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82" r:id="rId25"/>
    <p:sldId id="278" r:id="rId26"/>
    <p:sldId id="279" r:id="rId27"/>
    <p:sldId id="280" r:id="rId28"/>
  </p:sldIdLst>
  <p:sldSz cx="18288000" cy="10287000"/>
  <p:notesSz cx="6858000" cy="9144000"/>
  <p:embeddedFontLst>
    <p:embeddedFont>
      <p:font typeface="Archivo Narrow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anose="02000505000000020004" pitchFamily="2" charset="0"/>
      <p:regular r:id="rId38"/>
      <p:bold r:id="rId39"/>
      <p:boldItalic r:id="rId40"/>
    </p:embeddedFont>
    <p:embeddedFont>
      <p:font typeface="Open Sans Light" panose="020B0604020202020204" charset="0"/>
      <p:regular r:id="rId41"/>
      <p:bold r:id="rId42"/>
      <p:italic r:id="rId43"/>
      <p:boldItalic r:id="rId44"/>
    </p:embeddedFont>
    <p:embeddedFont>
      <p:font typeface="Poppins" panose="020B0604020202020204" charset="0"/>
      <p:bold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8b9c58b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d8b9c58b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d8b9c58b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7d8b9c58b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d8b9c58b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d8b9c58b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d8b9c58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7d8b9c58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d8b9c58b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7d8b9c58b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d8b9c58b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7d8b9c58b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45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372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92384" y="2284495"/>
            <a:ext cx="8007120" cy="569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25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INGREDIENTS FOR A THRIVING AIRBNB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 amt="37000"/>
          </a:blip>
          <a:srcRect l="11720" r="11719"/>
          <a:stretch/>
        </p:blipFill>
        <p:spPr>
          <a:xfrm>
            <a:off x="10370469" y="-54610"/>
            <a:ext cx="7917531" cy="10341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4">
            <a:alphaModFix/>
          </a:blip>
          <a:srcRect t="7998" b="9330"/>
          <a:stretch/>
        </p:blipFill>
        <p:spPr>
          <a:xfrm>
            <a:off x="1208975" y="364075"/>
            <a:ext cx="15870148" cy="793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17259300" y="603244"/>
            <a:ext cx="1028700" cy="711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1658910" y="8549611"/>
            <a:ext cx="149703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THERES A BIG DIFFERENCE IN MEDIAN PRICE BASED ON LOCATION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l="6" b="8582"/>
          <a:stretch/>
        </p:blipFill>
        <p:spPr>
          <a:xfrm>
            <a:off x="1447840" y="550299"/>
            <a:ext cx="15392171" cy="83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17259300" y="603244"/>
            <a:ext cx="1028700" cy="711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1688711" y="9140375"/>
            <a:ext cx="14910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COMPETITION IS HIGH IN DOWNTOWN!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17259300" y="1052274"/>
            <a:ext cx="1028700" cy="6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7876"/>
          <a:stretch/>
        </p:blipFill>
        <p:spPr>
          <a:xfrm>
            <a:off x="2319750" y="239950"/>
            <a:ext cx="13648525" cy="90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17259300" y="603244"/>
            <a:ext cx="1028700" cy="7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1688625" y="8886825"/>
            <a:ext cx="14910600" cy="10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4">
            <a:alphaModFix/>
          </a:blip>
          <a:srcRect b="11699"/>
          <a:stretch/>
        </p:blipFill>
        <p:spPr>
          <a:xfrm>
            <a:off x="0" y="0"/>
            <a:ext cx="1717247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17259300" y="603244"/>
            <a:ext cx="1028700" cy="7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1688625" y="8886825"/>
            <a:ext cx="14910600" cy="10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963" y="486175"/>
            <a:ext cx="14102074" cy="931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2107770" y="2165491"/>
            <a:ext cx="14072459" cy="5956018"/>
          </a:xfrm>
          <a:custGeom>
            <a:avLst/>
            <a:gdLst/>
            <a:ahLst/>
            <a:cxnLst/>
            <a:rect l="l" t="t" r="r" b="b"/>
            <a:pathLst>
              <a:path w="3304483" h="1398587" extrusionOk="0">
                <a:moveTo>
                  <a:pt x="0" y="0"/>
                </a:moveTo>
                <a:lnTo>
                  <a:pt x="0" y="1398587"/>
                </a:lnTo>
                <a:lnTo>
                  <a:pt x="3304483" y="1398587"/>
                </a:lnTo>
                <a:lnTo>
                  <a:pt x="3304483" y="0"/>
                </a:lnTo>
                <a:lnTo>
                  <a:pt x="0" y="0"/>
                </a:lnTo>
                <a:close/>
                <a:moveTo>
                  <a:pt x="3243523" y="1337627"/>
                </a:moveTo>
                <a:lnTo>
                  <a:pt x="59690" y="1337627"/>
                </a:lnTo>
                <a:lnTo>
                  <a:pt x="59690" y="59690"/>
                </a:lnTo>
                <a:lnTo>
                  <a:pt x="3243523" y="59690"/>
                </a:lnTo>
                <a:lnTo>
                  <a:pt x="3243523" y="133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5" name="Google Shape;195;p27"/>
          <p:cNvSpPr txBox="1"/>
          <p:nvPr/>
        </p:nvSpPr>
        <p:spPr>
          <a:xfrm>
            <a:off x="5370420" y="4676775"/>
            <a:ext cx="7547161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392F1D"/>
                </a:solidFill>
              </a:rPr>
              <a:t>COST ATTRIBUTES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l="35" b="8192"/>
          <a:stretch/>
        </p:blipFill>
        <p:spPr>
          <a:xfrm>
            <a:off x="1087075" y="337025"/>
            <a:ext cx="15561426" cy="86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7259300" y="365591"/>
            <a:ext cx="1028700" cy="711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6074520" y="9300825"/>
            <a:ext cx="61389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PRICE IT RIGHT!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 t="1867" b="5173"/>
          <a:stretch/>
        </p:blipFill>
        <p:spPr>
          <a:xfrm>
            <a:off x="3757032" y="484649"/>
            <a:ext cx="10773935" cy="801231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 txBox="1"/>
          <p:nvPr/>
        </p:nvSpPr>
        <p:spPr>
          <a:xfrm>
            <a:off x="17259300" y="750878"/>
            <a:ext cx="1028700" cy="561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1028700" y="8502650"/>
            <a:ext cx="16230600" cy="15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PRICE IS DIRECTLY PROPORTIONAL TO SPACE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17259300" y="1052274"/>
            <a:ext cx="1028700" cy="6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sz="2700" b="1">
              <a:solidFill>
                <a:srgbClr val="EBF0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175" y="840625"/>
            <a:ext cx="12573639" cy="831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/>
          <p:nvPr/>
        </p:nvSpPr>
        <p:spPr>
          <a:xfrm>
            <a:off x="2107770" y="2165491"/>
            <a:ext cx="14068836" cy="5954484"/>
          </a:xfrm>
          <a:custGeom>
            <a:avLst/>
            <a:gdLst/>
            <a:ahLst/>
            <a:cxnLst/>
            <a:rect l="l" t="t" r="r" b="b"/>
            <a:pathLst>
              <a:path w="3304483" h="1398587" extrusionOk="0">
                <a:moveTo>
                  <a:pt x="0" y="0"/>
                </a:moveTo>
                <a:lnTo>
                  <a:pt x="0" y="1398587"/>
                </a:lnTo>
                <a:lnTo>
                  <a:pt x="3304483" y="1398587"/>
                </a:lnTo>
                <a:lnTo>
                  <a:pt x="3304483" y="0"/>
                </a:lnTo>
                <a:lnTo>
                  <a:pt x="0" y="0"/>
                </a:lnTo>
                <a:close/>
                <a:moveTo>
                  <a:pt x="3243523" y="1337627"/>
                </a:moveTo>
                <a:lnTo>
                  <a:pt x="59690" y="1337627"/>
                </a:lnTo>
                <a:lnTo>
                  <a:pt x="59690" y="59690"/>
                </a:lnTo>
                <a:lnTo>
                  <a:pt x="3243523" y="59690"/>
                </a:lnTo>
                <a:lnTo>
                  <a:pt x="3243523" y="133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1" name="Google Shape;221;p31"/>
          <p:cNvSpPr txBox="1"/>
          <p:nvPr/>
        </p:nvSpPr>
        <p:spPr>
          <a:xfrm>
            <a:off x="3006850" y="3155450"/>
            <a:ext cx="11953200" cy="3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392F1D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392F1D"/>
                </a:solidFill>
              </a:rPr>
              <a:t>NEW  YORK VS AUSTIN</a:t>
            </a:r>
            <a:endParaRPr sz="6000" b="1">
              <a:solidFill>
                <a:srgbClr val="392F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10898310" y="5970636"/>
            <a:ext cx="7065726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8700" y="2856450"/>
            <a:ext cx="16230600" cy="24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028700" y="1518328"/>
            <a:ext cx="950671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AirBnB is HUGE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1028700" y="5687597"/>
            <a:ext cx="14131731" cy="1695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9796" marR="0" lvl="1" indent="-254898" algn="l" rtl="0">
              <a:lnSpc>
                <a:spcPct val="147035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087"/>
              <a:buFont typeface="Arial"/>
              <a:buChar char="•"/>
            </a:pPr>
            <a:r>
              <a:rPr lang="en-US" sz="3087" b="0" i="0" u="none" strike="noStrike" cap="none">
                <a:solidFill>
                  <a:srgbClr val="545454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Airbnb offers listings in over 191 countries.</a:t>
            </a:r>
            <a:endParaRPr/>
          </a:p>
          <a:p>
            <a:pPr marL="509796" marR="0" lvl="1" indent="-254898" algn="l" rtl="0">
              <a:lnSpc>
                <a:spcPct val="147035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087"/>
              <a:buFont typeface="Arial"/>
              <a:buChar char="•"/>
            </a:pPr>
            <a:r>
              <a:rPr lang="en-US" sz="3087" b="0" i="0" u="none" strike="noStrike" cap="none">
                <a:solidFill>
                  <a:srgbClr val="545454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There are over 650,000 hosts worldwide.</a:t>
            </a:r>
            <a:endParaRPr/>
          </a:p>
          <a:p>
            <a:pPr marL="509796" marR="0" lvl="1" indent="-254898" algn="l" rtl="0">
              <a:lnSpc>
                <a:spcPct val="147035"/>
              </a:lnSpc>
              <a:spcBef>
                <a:spcPts val="0"/>
              </a:spcBef>
              <a:spcAft>
                <a:spcPts val="0"/>
              </a:spcAft>
              <a:buClr>
                <a:srgbClr val="545454"/>
              </a:buClr>
              <a:buSzPts val="3087"/>
              <a:buFont typeface="Arial"/>
              <a:buChar char="•"/>
            </a:pPr>
            <a:r>
              <a:rPr lang="en-US" sz="3087" b="0" i="0" u="none" strike="noStrike" cap="none">
                <a:solidFill>
                  <a:srgbClr val="545454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The average per-night price for reservations is as affordable as $80.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12818765" y="2639280"/>
            <a:ext cx="4440535" cy="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7DAD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Src: https://ipropertymanagement.com/research/airbnb-statistics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 rotWithShape="1">
          <a:blip r:embed="rId4">
            <a:alphaModFix/>
          </a:blip>
          <a:srcRect l="192" t="8022" b="2271"/>
          <a:stretch/>
        </p:blipFill>
        <p:spPr>
          <a:xfrm>
            <a:off x="9220200" y="391094"/>
            <a:ext cx="8839201" cy="559060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2988267" y="6091035"/>
            <a:ext cx="32619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AUSTIN</a:t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11250052" y="6091035"/>
            <a:ext cx="44127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NEW YORK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2034148" y="7699375"/>
            <a:ext cx="14219700" cy="1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AMENITIES CAN CAUSE MASSIVE FLUCTUATIONS IN MEDIAN PRICE</a:t>
            </a:r>
            <a:endParaRPr/>
          </a:p>
        </p:txBody>
      </p:sp>
      <p:pic>
        <p:nvPicPr>
          <p:cNvPr id="230" name="Google Shape;230;p32" descr="A close up of text on a white backgroun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00" y="391094"/>
            <a:ext cx="8077200" cy="553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t="22" b="7273"/>
          <a:stretch/>
        </p:blipFill>
        <p:spPr>
          <a:xfrm>
            <a:off x="1028700" y="5293607"/>
            <a:ext cx="6816753" cy="444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 rotWithShape="1">
          <a:blip r:embed="rId5">
            <a:alphaModFix/>
          </a:blip>
          <a:srcRect t="22" b="6917"/>
          <a:stretch/>
        </p:blipFill>
        <p:spPr>
          <a:xfrm>
            <a:off x="1028700" y="527485"/>
            <a:ext cx="6797492" cy="444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6">
            <a:alphaModFix/>
          </a:blip>
          <a:srcRect t="6" b="5815"/>
          <a:stretch/>
        </p:blipFill>
        <p:spPr>
          <a:xfrm>
            <a:off x="9734889" y="527485"/>
            <a:ext cx="7138095" cy="4445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 rotWithShape="1">
          <a:blip r:embed="rId7">
            <a:alphaModFix/>
          </a:blip>
          <a:srcRect t="6" b="7422"/>
          <a:stretch/>
        </p:blipFill>
        <p:spPr>
          <a:xfrm>
            <a:off x="9734889" y="5293607"/>
            <a:ext cx="7254706" cy="444131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/>
        </p:nvSpPr>
        <p:spPr>
          <a:xfrm>
            <a:off x="-19262" y="4032840"/>
            <a:ext cx="1028700" cy="2249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17259300" y="3613878"/>
            <a:ext cx="1028700" cy="299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8343327" y="4780900"/>
            <a:ext cx="1028700" cy="753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endParaRPr/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/>
          <p:nvPr/>
        </p:nvSpPr>
        <p:spPr>
          <a:xfrm>
            <a:off x="2107770" y="2165491"/>
            <a:ext cx="14068836" cy="5954484"/>
          </a:xfrm>
          <a:custGeom>
            <a:avLst/>
            <a:gdLst/>
            <a:ahLst/>
            <a:cxnLst/>
            <a:rect l="l" t="t" r="r" b="b"/>
            <a:pathLst>
              <a:path w="3304483" h="1398587" extrusionOk="0">
                <a:moveTo>
                  <a:pt x="0" y="0"/>
                </a:moveTo>
                <a:lnTo>
                  <a:pt x="0" y="1398587"/>
                </a:lnTo>
                <a:lnTo>
                  <a:pt x="3304483" y="1398587"/>
                </a:lnTo>
                <a:lnTo>
                  <a:pt x="3304483" y="0"/>
                </a:lnTo>
                <a:lnTo>
                  <a:pt x="0" y="0"/>
                </a:lnTo>
                <a:close/>
                <a:moveTo>
                  <a:pt x="3243523" y="1337627"/>
                </a:moveTo>
                <a:lnTo>
                  <a:pt x="59690" y="1337627"/>
                </a:lnTo>
                <a:lnTo>
                  <a:pt x="59690" y="59690"/>
                </a:lnTo>
                <a:lnTo>
                  <a:pt x="3243523" y="59690"/>
                </a:lnTo>
                <a:lnTo>
                  <a:pt x="3243523" y="133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7" name="Google Shape;247;p34"/>
          <p:cNvSpPr txBox="1"/>
          <p:nvPr/>
        </p:nvSpPr>
        <p:spPr>
          <a:xfrm>
            <a:off x="3167400" y="4474500"/>
            <a:ext cx="11953200" cy="13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392F1D"/>
                </a:solidFill>
              </a:rPr>
              <a:t>ANALYSIS</a:t>
            </a:r>
            <a:endParaRPr sz="6000" b="1">
              <a:solidFill>
                <a:srgbClr val="392F1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5497A5-C1F2-4C5A-95B4-04DA153B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" y="2095782"/>
            <a:ext cx="17399188" cy="551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01CAD7-2637-44B3-9764-F12ACB07B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280" y="8167255"/>
            <a:ext cx="15357437" cy="17280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3F741B-A067-4CFC-B1CA-182F4014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281" y="187037"/>
            <a:ext cx="15357437" cy="756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1330036" y="6268654"/>
            <a:ext cx="12843001" cy="308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5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59" y="6355162"/>
            <a:ext cx="602149" cy="4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0259" y="1956636"/>
            <a:ext cx="602149" cy="4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9001" y="1956636"/>
            <a:ext cx="602149" cy="4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99001" y="6355162"/>
            <a:ext cx="602149" cy="474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 rotWithShape="1">
          <a:blip r:embed="rId4">
            <a:alphaModFix amt="60000"/>
          </a:blip>
          <a:srcRect t="5583" b="5582"/>
          <a:stretch/>
        </p:blipFill>
        <p:spPr>
          <a:xfrm>
            <a:off x="4717473" y="1043"/>
            <a:ext cx="14669752" cy="1028595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 rot="-5400000">
            <a:off x="-1576786" y="4568908"/>
            <a:ext cx="9057149" cy="114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MAGIC INGREDIENTS</a:t>
            </a:r>
            <a:endParaRPr dirty="0"/>
          </a:p>
        </p:txBody>
      </p:sp>
      <p:grpSp>
        <p:nvGrpSpPr>
          <p:cNvPr id="263" name="Google Shape;263;p36"/>
          <p:cNvGrpSpPr/>
          <p:nvPr/>
        </p:nvGrpSpPr>
        <p:grpSpPr>
          <a:xfrm>
            <a:off x="6343408" y="6012050"/>
            <a:ext cx="4479058" cy="2672119"/>
            <a:chOff x="0" y="-95250"/>
            <a:chExt cx="5972077" cy="3562826"/>
          </a:xfrm>
        </p:grpSpPr>
        <p:sp>
          <p:nvSpPr>
            <p:cNvPr id="264" name="Google Shape;264;p36"/>
            <p:cNvSpPr txBox="1"/>
            <p:nvPr/>
          </p:nvSpPr>
          <p:spPr>
            <a:xfrm>
              <a:off x="2544" y="1482725"/>
              <a:ext cx="5969533" cy="1984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FFFEE6"/>
                  </a:solidFill>
                  <a:latin typeface="Arial"/>
                  <a:ea typeface="Arial"/>
                  <a:cs typeface="Arial"/>
                  <a:sym typeface="Arial"/>
                </a:rPr>
                <a:t>The faster you connect with your guests, the better your chances of success</a:t>
              </a:r>
              <a:endParaRPr/>
            </a:p>
          </p:txBody>
        </p:sp>
        <p:sp>
          <p:nvSpPr>
            <p:cNvPr id="265" name="Google Shape;265;p36"/>
            <p:cNvSpPr txBox="1"/>
            <p:nvPr/>
          </p:nvSpPr>
          <p:spPr>
            <a:xfrm>
              <a:off x="0" y="-95250"/>
              <a:ext cx="5972077" cy="1476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 dirty="0">
                  <a:solidFill>
                    <a:srgbClr val="F8CF2C"/>
                  </a:solidFill>
                  <a:latin typeface="Arial"/>
                  <a:ea typeface="Arial"/>
                  <a:cs typeface="Arial"/>
                  <a:sym typeface="Arial"/>
                </a:rPr>
                <a:t>COMMUNICATION MATTERS</a:t>
              </a:r>
              <a:endParaRPr dirty="0"/>
            </a:p>
          </p:txBody>
        </p:sp>
      </p:grpSp>
      <p:grpSp>
        <p:nvGrpSpPr>
          <p:cNvPr id="266" name="Google Shape;266;p36"/>
          <p:cNvGrpSpPr/>
          <p:nvPr/>
        </p:nvGrpSpPr>
        <p:grpSpPr>
          <a:xfrm>
            <a:off x="6343408" y="1613523"/>
            <a:ext cx="4479058" cy="2154197"/>
            <a:chOff x="0" y="-95250"/>
            <a:chExt cx="5972077" cy="2872264"/>
          </a:xfrm>
        </p:grpSpPr>
        <p:sp>
          <p:nvSpPr>
            <p:cNvPr id="267" name="Google Shape;267;p36"/>
            <p:cNvSpPr txBox="1"/>
            <p:nvPr/>
          </p:nvSpPr>
          <p:spPr>
            <a:xfrm>
              <a:off x="2544" y="792163"/>
              <a:ext cx="5969533" cy="1984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 dirty="0">
                  <a:solidFill>
                    <a:srgbClr val="FFFEE6"/>
                  </a:solidFill>
                  <a:latin typeface="Arial"/>
                  <a:ea typeface="Arial"/>
                  <a:cs typeface="Arial"/>
                  <a:sym typeface="Arial"/>
                </a:rPr>
                <a:t>Be sure to check market trends to get the best out of your </a:t>
              </a:r>
              <a:r>
                <a:rPr lang="en-US" sz="2600" b="0" i="0" u="none" strike="noStrike" cap="none" dirty="0" err="1">
                  <a:solidFill>
                    <a:srgbClr val="FFFEE6"/>
                  </a:solidFill>
                  <a:latin typeface="Arial"/>
                  <a:ea typeface="Arial"/>
                  <a:cs typeface="Arial"/>
                  <a:sym typeface="Arial"/>
                </a:rPr>
                <a:t>BnB</a:t>
              </a:r>
              <a:endParaRPr dirty="0"/>
            </a:p>
          </p:txBody>
        </p:sp>
        <p:sp>
          <p:nvSpPr>
            <p:cNvPr id="268" name="Google Shape;268;p36"/>
            <p:cNvSpPr txBox="1"/>
            <p:nvPr/>
          </p:nvSpPr>
          <p:spPr>
            <a:xfrm>
              <a:off x="0" y="-95250"/>
              <a:ext cx="5972077" cy="785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 dirty="0">
                  <a:solidFill>
                    <a:srgbClr val="F8CF2C"/>
                  </a:solidFill>
                  <a:latin typeface="Arial"/>
                  <a:ea typeface="Arial"/>
                  <a:cs typeface="Arial"/>
                  <a:sym typeface="Arial"/>
                </a:rPr>
                <a:t>PRICE IT RIGHT</a:t>
              </a:r>
              <a:endParaRPr dirty="0"/>
            </a:p>
          </p:txBody>
        </p:sp>
      </p:grpSp>
      <p:grpSp>
        <p:nvGrpSpPr>
          <p:cNvPr id="269" name="Google Shape;269;p36"/>
          <p:cNvGrpSpPr/>
          <p:nvPr/>
        </p:nvGrpSpPr>
        <p:grpSpPr>
          <a:xfrm>
            <a:off x="12780242" y="1613523"/>
            <a:ext cx="4479058" cy="1663066"/>
            <a:chOff x="0" y="-95250"/>
            <a:chExt cx="5972077" cy="2217421"/>
          </a:xfrm>
        </p:grpSpPr>
        <p:sp>
          <p:nvSpPr>
            <p:cNvPr id="270" name="Google Shape;270;p36"/>
            <p:cNvSpPr txBox="1"/>
            <p:nvPr/>
          </p:nvSpPr>
          <p:spPr>
            <a:xfrm>
              <a:off x="2544" y="792163"/>
              <a:ext cx="5969533" cy="1330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FFFEE6"/>
                  </a:solidFill>
                  <a:latin typeface="Arial"/>
                  <a:ea typeface="Arial"/>
                  <a:cs typeface="Arial"/>
                  <a:sym typeface="Arial"/>
                </a:rPr>
                <a:t>Make sure to be just near the city centre, but not too much!</a:t>
              </a:r>
              <a:endParaRPr/>
            </a:p>
          </p:txBody>
        </p:sp>
        <p:sp>
          <p:nvSpPr>
            <p:cNvPr id="271" name="Google Shape;271;p36"/>
            <p:cNvSpPr txBox="1"/>
            <p:nvPr/>
          </p:nvSpPr>
          <p:spPr>
            <a:xfrm>
              <a:off x="0" y="-95250"/>
              <a:ext cx="5972077" cy="785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>
                  <a:solidFill>
                    <a:srgbClr val="F8CF2C"/>
                  </a:solidFill>
                  <a:latin typeface="Arial"/>
                  <a:ea typeface="Arial"/>
                  <a:cs typeface="Arial"/>
                  <a:sym typeface="Arial"/>
                </a:rPr>
                <a:t>LOCATION IS KEY</a:t>
              </a:r>
              <a:endParaRPr/>
            </a:p>
          </p:txBody>
        </p:sp>
      </p:grpSp>
      <p:grpSp>
        <p:nvGrpSpPr>
          <p:cNvPr id="272" name="Google Shape;272;p36"/>
          <p:cNvGrpSpPr/>
          <p:nvPr/>
        </p:nvGrpSpPr>
        <p:grpSpPr>
          <a:xfrm>
            <a:off x="12780242" y="6012050"/>
            <a:ext cx="4479058" cy="2154197"/>
            <a:chOff x="0" y="-95250"/>
            <a:chExt cx="5972077" cy="2872264"/>
          </a:xfrm>
        </p:grpSpPr>
        <p:sp>
          <p:nvSpPr>
            <p:cNvPr id="273" name="Google Shape;273;p36"/>
            <p:cNvSpPr txBox="1"/>
            <p:nvPr/>
          </p:nvSpPr>
          <p:spPr>
            <a:xfrm>
              <a:off x="2544" y="792163"/>
              <a:ext cx="5969533" cy="1984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0" i="0" u="none" strike="noStrike" cap="none">
                  <a:solidFill>
                    <a:srgbClr val="FFFEE6"/>
                  </a:solidFill>
                  <a:latin typeface="Arial"/>
                  <a:ea typeface="Arial"/>
                  <a:cs typeface="Arial"/>
                  <a:sym typeface="Arial"/>
                </a:rPr>
                <a:t>Remember, opportunity never knocks twice. Grab it while it lasts!</a:t>
              </a:r>
              <a:endParaRPr/>
            </a:p>
          </p:txBody>
        </p:sp>
        <p:sp>
          <p:nvSpPr>
            <p:cNvPr id="274" name="Google Shape;274;p36"/>
            <p:cNvSpPr txBox="1"/>
            <p:nvPr/>
          </p:nvSpPr>
          <p:spPr>
            <a:xfrm>
              <a:off x="0" y="-95250"/>
              <a:ext cx="5972077" cy="7858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 b="0" i="0" u="none" strike="noStrike" cap="none">
                  <a:solidFill>
                    <a:srgbClr val="F8CF2C"/>
                  </a:solidFill>
                  <a:latin typeface="Arial"/>
                  <a:ea typeface="Arial"/>
                  <a:cs typeface="Arial"/>
                  <a:sym typeface="Arial"/>
                </a:rPr>
                <a:t>JUST DO IT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/>
        </p:nvSpPr>
        <p:spPr>
          <a:xfrm>
            <a:off x="1028700" y="7386812"/>
            <a:ext cx="5209061" cy="187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73" b="1" i="0" u="none" strike="noStrike" cap="none">
                <a:solidFill>
                  <a:srgbClr val="FFFFFF"/>
                </a:solidFill>
                <a:latin typeface="Allura"/>
                <a:ea typeface="Allura"/>
                <a:cs typeface="Allura"/>
                <a:sym typeface="Allura"/>
              </a:rPr>
              <a:t>END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l="4932" t="17144" r="5548" b="16425"/>
          <a:stretch/>
        </p:blipFill>
        <p:spPr>
          <a:xfrm>
            <a:off x="10219765" y="4881450"/>
            <a:ext cx="7264695" cy="43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l="3592" t="9855" r="5034" b="5297"/>
          <a:stretch/>
        </p:blipFill>
        <p:spPr>
          <a:xfrm>
            <a:off x="1028700" y="4881450"/>
            <a:ext cx="7264695" cy="437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2381839" y="728487"/>
            <a:ext cx="1352432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1" i="0" u="none" strike="noStrike" cap="none">
                <a:solidFill>
                  <a:srgbClr val="1B0086"/>
                </a:solidFill>
                <a:latin typeface="Poppins"/>
                <a:ea typeface="Poppins"/>
                <a:cs typeface="Poppins"/>
                <a:sym typeface="Poppins"/>
              </a:rPr>
              <a:t>THE MAIN QUESTION IS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1028700" y="2830364"/>
            <a:ext cx="7264695" cy="16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25" b="1" i="0" u="none" strike="noStrike" cap="none">
                <a:solidFill>
                  <a:srgbClr val="1B0086"/>
                </a:solidFill>
                <a:latin typeface="Poppins"/>
                <a:ea typeface="Poppins"/>
                <a:cs typeface="Poppins"/>
                <a:sym typeface="Poppins"/>
              </a:rPr>
              <a:t>IN THIS CROWDED AIRBNB SPACE...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0474974" y="2766726"/>
            <a:ext cx="7009487" cy="174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34" b="1" i="0" u="none" strike="noStrike" cap="none">
                <a:solidFill>
                  <a:srgbClr val="1B0086"/>
                </a:solidFill>
                <a:latin typeface="Poppins"/>
                <a:ea typeface="Poppins"/>
                <a:cs typeface="Poppins"/>
                <a:sym typeface="Poppins"/>
              </a:rPr>
              <a:t>HOW DO YOU STAND OUT?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-341993" y="4459754"/>
            <a:ext cx="7065726" cy="60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0" b="0" i="0" u="none" strike="noStrike" cap="none" dirty="0">
                <a:solidFill>
                  <a:srgbClr val="E1DACE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03</a:t>
            </a:r>
            <a:endParaRPr dirty="0"/>
          </a:p>
        </p:txBody>
      </p:sp>
      <p:sp>
        <p:nvSpPr>
          <p:cNvPr id="109" name="Google Shape;109;p16"/>
          <p:cNvSpPr/>
          <p:nvPr/>
        </p:nvSpPr>
        <p:spPr>
          <a:xfrm>
            <a:off x="6458484" y="0"/>
            <a:ext cx="11857144" cy="10287000"/>
          </a:xfrm>
          <a:prstGeom prst="rect">
            <a:avLst/>
          </a:prstGeom>
          <a:solidFill>
            <a:srgbClr val="E1DA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>
            <a:off x="6458484" y="0"/>
            <a:ext cx="154401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1028700" y="1000125"/>
            <a:ext cx="2940142" cy="227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E1DACE"/>
                </a:solidFill>
                <a:latin typeface="Poppins"/>
                <a:ea typeface="Poppins"/>
                <a:cs typeface="Poppins"/>
                <a:sym typeface="Poppins"/>
              </a:rPr>
              <a:t>We have divided this presentation into 3 distinct parts</a:t>
            </a:r>
            <a:endParaRPr/>
          </a:p>
        </p:txBody>
      </p:sp>
      <p:grpSp>
        <p:nvGrpSpPr>
          <p:cNvPr id="112" name="Google Shape;112;p16"/>
          <p:cNvGrpSpPr/>
          <p:nvPr/>
        </p:nvGrpSpPr>
        <p:grpSpPr>
          <a:xfrm>
            <a:off x="7739276" y="964406"/>
            <a:ext cx="9314574" cy="2108440"/>
            <a:chOff x="0" y="-85725"/>
            <a:chExt cx="12419432" cy="2811253"/>
          </a:xfrm>
        </p:grpSpPr>
        <p:sp>
          <p:nvSpPr>
            <p:cNvPr id="113" name="Google Shape;113;p16"/>
            <p:cNvSpPr txBox="1"/>
            <p:nvPr/>
          </p:nvSpPr>
          <p:spPr>
            <a:xfrm>
              <a:off x="0" y="-85725"/>
              <a:ext cx="12419426" cy="89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HOST ATTRIBUTES</a:t>
              </a:r>
              <a:endParaRPr/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6" y="1157713"/>
              <a:ext cx="12419426" cy="156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392F1D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What makes you the perfect host for your demanding guests? </a:t>
              </a:r>
              <a:endParaRPr/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7739276" y="3398190"/>
            <a:ext cx="9314574" cy="2108440"/>
            <a:chOff x="0" y="-85725"/>
            <a:chExt cx="12419432" cy="2811253"/>
          </a:xfrm>
        </p:grpSpPr>
        <p:sp>
          <p:nvSpPr>
            <p:cNvPr id="116" name="Google Shape;116;p16"/>
            <p:cNvSpPr txBox="1"/>
            <p:nvPr/>
          </p:nvSpPr>
          <p:spPr>
            <a:xfrm>
              <a:off x="0" y="-85725"/>
              <a:ext cx="12419426" cy="89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LOCATION ATTRIBUTES</a:t>
              </a:r>
              <a:endParaRPr/>
            </a:p>
          </p:txBody>
        </p:sp>
        <p:sp>
          <p:nvSpPr>
            <p:cNvPr id="117" name="Google Shape;117;p16"/>
            <p:cNvSpPr txBox="1"/>
            <p:nvPr/>
          </p:nvSpPr>
          <p:spPr>
            <a:xfrm>
              <a:off x="6" y="1157713"/>
              <a:ext cx="12419426" cy="156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392F1D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Where should your AirBnB be located in order to gain the maximum moolah?</a:t>
              </a: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7739276" y="5870003"/>
            <a:ext cx="9314574" cy="2108440"/>
            <a:chOff x="0" y="-85725"/>
            <a:chExt cx="12419432" cy="2811253"/>
          </a:xfrm>
        </p:grpSpPr>
        <p:sp>
          <p:nvSpPr>
            <p:cNvPr id="119" name="Google Shape;119;p16"/>
            <p:cNvSpPr txBox="1"/>
            <p:nvPr/>
          </p:nvSpPr>
          <p:spPr>
            <a:xfrm>
              <a:off x="0" y="-85725"/>
              <a:ext cx="12419426" cy="89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COST ATTRIBUTES</a:t>
              </a:r>
              <a:endParaRPr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6" y="1157713"/>
              <a:ext cx="12419426" cy="156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392F1D"/>
                  </a:solidFill>
                  <a:latin typeface="Archivo Narrow"/>
                  <a:ea typeface="Archivo Narrow"/>
                  <a:cs typeface="Archivo Narrow"/>
                  <a:sym typeface="Archivo Narrow"/>
                </a:rPr>
                <a:t>It is super important to price your AirBnB right or else it might get ignored real easily!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/>
          <p:nvPr/>
        </p:nvSpPr>
        <p:spPr>
          <a:xfrm>
            <a:off x="2107770" y="2165491"/>
            <a:ext cx="14072459" cy="5956018"/>
          </a:xfrm>
          <a:custGeom>
            <a:avLst/>
            <a:gdLst/>
            <a:ahLst/>
            <a:cxnLst/>
            <a:rect l="l" t="t" r="r" b="b"/>
            <a:pathLst>
              <a:path w="3304483" h="1398587" extrusionOk="0">
                <a:moveTo>
                  <a:pt x="0" y="0"/>
                </a:moveTo>
                <a:lnTo>
                  <a:pt x="0" y="1398587"/>
                </a:lnTo>
                <a:lnTo>
                  <a:pt x="3304483" y="1398587"/>
                </a:lnTo>
                <a:lnTo>
                  <a:pt x="3304483" y="0"/>
                </a:lnTo>
                <a:lnTo>
                  <a:pt x="0" y="0"/>
                </a:lnTo>
                <a:close/>
                <a:moveTo>
                  <a:pt x="3243523" y="1337627"/>
                </a:moveTo>
                <a:lnTo>
                  <a:pt x="59690" y="1337627"/>
                </a:lnTo>
                <a:lnTo>
                  <a:pt x="59690" y="59690"/>
                </a:lnTo>
                <a:lnTo>
                  <a:pt x="3243523" y="59690"/>
                </a:lnTo>
                <a:lnTo>
                  <a:pt x="3243523" y="133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6" name="Google Shape;126;p17"/>
          <p:cNvSpPr txBox="1"/>
          <p:nvPr/>
        </p:nvSpPr>
        <p:spPr>
          <a:xfrm>
            <a:off x="5420455" y="4676775"/>
            <a:ext cx="744709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392F1D"/>
                </a:solidFill>
              </a:rPr>
              <a:t>HOST ATTRIBUTES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t="6078" b="5385"/>
          <a:stretch/>
        </p:blipFill>
        <p:spPr>
          <a:xfrm>
            <a:off x="615839" y="648716"/>
            <a:ext cx="8229452" cy="595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17259300" y="497352"/>
            <a:ext cx="1028700" cy="627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615839" y="6987754"/>
            <a:ext cx="6853474" cy="186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57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REPLY WITHIN AN HOUR</a:t>
            </a: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5">
            <a:alphaModFix/>
          </a:blip>
          <a:srcRect l="26" r="26023"/>
          <a:stretch/>
        </p:blipFill>
        <p:spPr>
          <a:xfrm>
            <a:off x="9144000" y="648716"/>
            <a:ext cx="8307085" cy="5950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9144000" y="6987754"/>
            <a:ext cx="8307085" cy="248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9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5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BE READY TO GIVE OUT YOUR ENTIRE APARTMENT!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r="7602" b="31457"/>
          <a:stretch/>
        </p:blipFill>
        <p:spPr>
          <a:xfrm>
            <a:off x="2201287" y="320024"/>
            <a:ext cx="13885425" cy="83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17259300" y="754673"/>
            <a:ext cx="1028700" cy="627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4571996" y="8989270"/>
            <a:ext cx="98556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57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BEING SUPER HELPS!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 l="17" b="6459"/>
          <a:stretch/>
        </p:blipFill>
        <p:spPr>
          <a:xfrm>
            <a:off x="3219368" y="735623"/>
            <a:ext cx="11849264" cy="756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17259300" y="754673"/>
            <a:ext cx="1028700" cy="6272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/>
          </a:p>
          <a:p>
            <a:pPr marL="0" marR="0" lvl="0" indent="0" algn="ctr" rtl="0">
              <a:lnSpc>
                <a:spcPct val="11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3129439" y="8704536"/>
            <a:ext cx="12029122" cy="75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59" b="1" i="0" u="none" strike="noStrike" cap="none">
                <a:solidFill>
                  <a:srgbClr val="EBF0F2"/>
                </a:solidFill>
                <a:latin typeface="Montserrat"/>
                <a:ea typeface="Montserrat"/>
                <a:cs typeface="Montserrat"/>
                <a:sym typeface="Montserrat"/>
              </a:rPr>
              <a:t>LOCATION OF LISTING MATTERS!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2107770" y="2165491"/>
            <a:ext cx="14072459" cy="5956018"/>
          </a:xfrm>
          <a:custGeom>
            <a:avLst/>
            <a:gdLst/>
            <a:ahLst/>
            <a:cxnLst/>
            <a:rect l="l" t="t" r="r" b="b"/>
            <a:pathLst>
              <a:path w="3304483" h="1398587" extrusionOk="0">
                <a:moveTo>
                  <a:pt x="0" y="0"/>
                </a:moveTo>
                <a:lnTo>
                  <a:pt x="0" y="1398587"/>
                </a:lnTo>
                <a:lnTo>
                  <a:pt x="3304483" y="1398587"/>
                </a:lnTo>
                <a:lnTo>
                  <a:pt x="3304483" y="0"/>
                </a:lnTo>
                <a:lnTo>
                  <a:pt x="0" y="0"/>
                </a:lnTo>
                <a:close/>
                <a:moveTo>
                  <a:pt x="3243523" y="1337627"/>
                </a:moveTo>
                <a:lnTo>
                  <a:pt x="59690" y="1337627"/>
                </a:lnTo>
                <a:lnTo>
                  <a:pt x="59690" y="59690"/>
                </a:lnTo>
                <a:lnTo>
                  <a:pt x="3243523" y="59690"/>
                </a:lnTo>
                <a:lnTo>
                  <a:pt x="3243523" y="13376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5" name="Google Shape;155;p21"/>
          <p:cNvSpPr txBox="1"/>
          <p:nvPr/>
        </p:nvSpPr>
        <p:spPr>
          <a:xfrm>
            <a:off x="4369708" y="4676775"/>
            <a:ext cx="9548584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392F1D"/>
                </a:solidFill>
              </a:rPr>
              <a:t>LOCATION ATTRIBUTES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460</Words>
  <Application>Microsoft Office PowerPoint</Application>
  <PresentationFormat>Custom</PresentationFormat>
  <Paragraphs>242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Poppins</vt:lpstr>
      <vt:lpstr>Open Sans Light</vt:lpstr>
      <vt:lpstr>Allura</vt:lpstr>
      <vt:lpstr>Archivo Narrow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Rhea D'Souza</cp:lastModifiedBy>
  <cp:revision>2</cp:revision>
  <dcterms:modified xsi:type="dcterms:W3CDTF">2020-02-10T21:09:05Z</dcterms:modified>
</cp:coreProperties>
</file>